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notesMasterIdLst>
    <p:notesMasterId r:id="rId18"/>
  </p:notesMasterIdLst>
  <p:sldIdLst>
    <p:sldId id="288" r:id="rId4"/>
    <p:sldId id="412" r:id="rId5"/>
    <p:sldId id="383" r:id="rId6"/>
    <p:sldId id="405" r:id="rId7"/>
    <p:sldId id="268" r:id="rId8"/>
    <p:sldId id="270" r:id="rId9"/>
    <p:sldId id="282" r:id="rId10"/>
    <p:sldId id="271" r:id="rId11"/>
    <p:sldId id="409" r:id="rId12"/>
    <p:sldId id="295" r:id="rId13"/>
    <p:sldId id="294" r:id="rId14"/>
    <p:sldId id="296" r:id="rId15"/>
    <p:sldId id="297" r:id="rId16"/>
    <p:sldId id="411" r:id="rId1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7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9009ADB-0AA4-49C1-BDE6-E81F2DA1B46D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4EABE28-2DB0-4E77-B6FD-9D05B92F7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27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20FE4-5583-46FF-B1A6-3C506CACAC5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23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31% front ratio</a:t>
            </a:r>
          </a:p>
          <a:p>
            <a:endParaRPr lang="en-US" baseline="0" dirty="0"/>
          </a:p>
          <a:p>
            <a:endParaRPr lang="en-US" dirty="0"/>
          </a:p>
          <a:p>
            <a:r>
              <a:rPr lang="en-US" dirty="0"/>
              <a:t>And here is the last scenario where lots of assistance</a:t>
            </a:r>
            <a:r>
              <a:rPr lang="en-US" baseline="0" dirty="0"/>
              <a:t> is used together to give this homebuyer the best. Not only is it a Virginia Housing Conventional, there is also our DPA Grant, an FHLB Grant, and assistance from a locality such as some you heard from earlier. </a:t>
            </a:r>
          </a:p>
          <a:p>
            <a:endParaRPr lang="en-US" baseline="0" dirty="0"/>
          </a:p>
          <a:p>
            <a:r>
              <a:rPr lang="en-US" baseline="0" dirty="0"/>
              <a:t>More often than not these programs called “grants” are not true grants in that they are recorded but often do not have a payment and are forgiven over a period of time. They can also be termed Community Seconds (Fannie Mae) or Affordable Seconds (Freddie Mac). </a:t>
            </a:r>
          </a:p>
          <a:p>
            <a:endParaRPr lang="en-US" baseline="0" dirty="0"/>
          </a:p>
          <a:p>
            <a:r>
              <a:rPr lang="en-US" baseline="0" dirty="0"/>
              <a:t>And to top it off, this homebuyer has a 1% reduction in their interest rate due to Virginia Housing’s SPARC.</a:t>
            </a:r>
          </a:p>
          <a:p>
            <a:endParaRPr lang="en-US" baseline="0" dirty="0"/>
          </a:p>
          <a:p>
            <a:pPr defTabSz="966612">
              <a:defRPr/>
            </a:pPr>
            <a:r>
              <a:rPr lang="en-US" baseline="0" dirty="0"/>
              <a:t>Most locality grants have a minimum amount the borrower has to bring to closing. It varies but can be anywhere from $500, $1,000, to 1% - which is typically the highest we’ve seen. In this example we used 1% - the highest, and you can see there is still a huge amount of savings., etc. </a:t>
            </a:r>
          </a:p>
          <a:p>
            <a:endParaRPr lang="en-US" baseline="0" dirty="0"/>
          </a:p>
          <a:p>
            <a:pPr defTabSz="966612">
              <a:defRPr/>
            </a:pPr>
            <a:r>
              <a:rPr lang="en-US" dirty="0"/>
              <a:t>Look at the savings in the total</a:t>
            </a:r>
            <a:r>
              <a:rPr lang="en-US" baseline="0" dirty="0"/>
              <a:t> housing payment with the 1% rate reduction plus lowering of the Mortgage Insurance payment with the reduction in loan amount. This saves the homebuyer almost $300 per month and over $3,500 annually.</a:t>
            </a:r>
          </a:p>
          <a:p>
            <a:pPr defTabSz="966612">
              <a:defRPr/>
            </a:pPr>
            <a:endParaRPr lang="en-US" baseline="0" dirty="0"/>
          </a:p>
          <a:p>
            <a:pPr defTabSz="966612">
              <a:defRPr/>
            </a:pPr>
            <a:r>
              <a:rPr lang="en-US" baseline="0" dirty="0"/>
              <a:t>And this payment is even more affordable with a very low housing ratio of 26%, leaving plenty of room for things like childcare and other debt such as student loans – over $1,000 could be paid towards other debt and the homebuyer would still be within Virginia Housing’s maximum 45% DTI. </a:t>
            </a:r>
          </a:p>
          <a:p>
            <a:endParaRPr lang="en-US" dirty="0"/>
          </a:p>
          <a:p>
            <a:r>
              <a:rPr lang="en-US" baseline="0" dirty="0"/>
              <a:t>*CLICK DETAILS OF PURCHASE TABLE: puts extra box around $16,692</a:t>
            </a:r>
          </a:p>
          <a:p>
            <a:r>
              <a:rPr lang="en-US" baseline="0" dirty="0"/>
              <a:t>*CLICK TOTAL HOUSING PAYMENT TABLE: puts extra box around $298</a:t>
            </a:r>
          </a:p>
          <a:p>
            <a:r>
              <a:rPr lang="en-US" baseline="0" dirty="0"/>
              <a:t>*CLICK TOTAL HOUSING PAYMENT TABLE 2</a:t>
            </a:r>
            <a:r>
              <a:rPr lang="en-US" baseline="30000" dirty="0"/>
              <a:t>ND</a:t>
            </a:r>
            <a:r>
              <a:rPr lang="en-US" baseline="0" dirty="0"/>
              <a:t> TIME: puts extra box around $3,582</a:t>
            </a:r>
          </a:p>
          <a:p>
            <a:endParaRPr lang="en-US" dirty="0"/>
          </a:p>
          <a:p>
            <a:r>
              <a:rPr lang="en-US" dirty="0"/>
              <a:t>*If asked: An income of $67k is within FHLB’s 2022 income limit</a:t>
            </a:r>
            <a:r>
              <a:rPr lang="en-US" baseline="0" dirty="0"/>
              <a:t> for a household of 3 in Chesapeake.</a:t>
            </a:r>
            <a:endParaRPr lang="en-US" dirty="0"/>
          </a:p>
          <a:p>
            <a:r>
              <a:rPr lang="en-US" baseline="0" dirty="0"/>
              <a:t>*CLTV is well within the 105% max at under 101.5%.</a:t>
            </a:r>
          </a:p>
          <a:p>
            <a:endParaRPr lang="en-US" baseline="0" dirty="0"/>
          </a:p>
          <a:p>
            <a:pPr defTabSz="966612">
              <a:defRPr/>
            </a:pPr>
            <a:r>
              <a:rPr lang="en-US" baseline="0" dirty="0"/>
              <a:t>*If a homebuyer wanted to take advantage of Virginia Housing’s Plus Second Mortgage this may not reduce the funds required at closing if the locality has a minimum, however it will save in their monthly payment because the first mortgage could potentially be lowered more with the extra funds offered through the Plus Second (reducing the first mortgage P &amp; I more than adding the Plus Second Mortgage P &amp; I), only adding to their annual savings.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85320FE4-5583-46FF-B1A6-3C506CACAC5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7957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20FE4-5583-46FF-B1A6-3C506CACAC5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07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20FE4-5583-46FF-B1A6-3C506CACAC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26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20FE4-5583-46FF-B1A6-3C506CACAC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61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739AB-8E58-914F-98BA-A34F6E9EDB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01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739AB-8E58-914F-98BA-A34F6E9EDB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06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*BULLETS OF CONSTANTS FOR THE COMPARISON FADE IN ONE AT A TIME ON THEIR OWN – NO NEED TO CLICK</a:t>
            </a:r>
          </a:p>
          <a:p>
            <a:endParaRPr lang="en-US" baseline="0" dirty="0"/>
          </a:p>
          <a:p>
            <a:r>
              <a:rPr lang="en-US" baseline="0" dirty="0"/>
              <a:t>Here is a comparison of someone obtaining 97% Conventional financing with no assistance, then comparing it to when Virginia Housing’s program is used with the DPA Grant, and last but not least – using not only Virginia Housing’s financing and DPA Grant but pairing it with other assistance that’s readily available. </a:t>
            </a:r>
          </a:p>
          <a:p>
            <a:endParaRPr lang="en-US" baseline="0" dirty="0"/>
          </a:p>
          <a:p>
            <a:r>
              <a:rPr lang="en-US" baseline="0" dirty="0"/>
              <a:t>So the unchanging items are:</a:t>
            </a:r>
          </a:p>
          <a:p>
            <a:r>
              <a:rPr lang="en-US" baseline="0" dirty="0"/>
              <a:t>-This is Conventional financing as mentioned,</a:t>
            </a:r>
          </a:p>
          <a:p>
            <a:r>
              <a:rPr lang="en-US" baseline="0" dirty="0"/>
              <a:t>-$235,000 sales price in Hampton Roads – Chesapeake area,</a:t>
            </a:r>
          </a:p>
          <a:p>
            <a:r>
              <a:rPr lang="en-US" baseline="0" dirty="0"/>
              <a:t>-There are NO seller contributions, which is the norm in this market and probably the foreseeable future,</a:t>
            </a:r>
          </a:p>
          <a:p>
            <a:r>
              <a:rPr lang="en-US" baseline="0" dirty="0"/>
              <a:t>-Credit score of 690</a:t>
            </a:r>
          </a:p>
          <a:p>
            <a:r>
              <a:rPr lang="en-US" baseline="0" dirty="0"/>
              <a:t>-Annual income (both qualifying and household for this purpose) of $67,000, and</a:t>
            </a:r>
          </a:p>
          <a:p>
            <a:r>
              <a:rPr lang="en-US" baseline="0" dirty="0"/>
              <a:t>-Household of 3.</a:t>
            </a:r>
          </a:p>
          <a:p>
            <a:endParaRPr lang="en-US" baseline="0" dirty="0"/>
          </a:p>
          <a:p>
            <a:r>
              <a:rPr lang="en-US" baseline="0" dirty="0"/>
              <a:t>Also note that the interest rates for each of these examples were true market rates and Virginia Housing’s true rate on the same day very recently.</a:t>
            </a:r>
          </a:p>
          <a:p>
            <a:endParaRPr lang="en-US" baseline="0" dirty="0"/>
          </a:p>
          <a:p>
            <a:pPr defTabSz="966612">
              <a:defRPr/>
            </a:pPr>
            <a:r>
              <a:rPr lang="en-US" baseline="0" dirty="0"/>
              <a:t>*If anyone asks: Our 2021 income limit for the DPA Grant in this region for household of 3 is $84,300. Our 2021 sales price limit for this region is $390,000.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85320FE4-5583-46FF-B1A6-3C506CACAC5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92729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41.4 front Ratio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85320FE4-5583-46FF-B1A6-3C506CACAC5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26500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31% front ratio</a:t>
            </a:r>
          </a:p>
          <a:p>
            <a:endParaRPr lang="en-US" baseline="0" dirty="0"/>
          </a:p>
          <a:p>
            <a:endParaRPr lang="en-US" dirty="0"/>
          </a:p>
          <a:p>
            <a:r>
              <a:rPr lang="en-US" dirty="0"/>
              <a:t>And here is the last scenario where lots of assistance</a:t>
            </a:r>
            <a:r>
              <a:rPr lang="en-US" baseline="0" dirty="0"/>
              <a:t> is used together to give this homebuyer the best. Not only is it a Virginia Housing Conventional, there is also our DPA Grant, an FHLB Grant, and assistance from a locality such as some you heard from earlier. </a:t>
            </a:r>
          </a:p>
          <a:p>
            <a:endParaRPr lang="en-US" baseline="0" dirty="0"/>
          </a:p>
          <a:p>
            <a:r>
              <a:rPr lang="en-US" baseline="0" dirty="0"/>
              <a:t>More often than not these programs called “grants” are not true grants in that they are recorded but often do not have a payment and are forgiven over a period of time. They can also be termed Community Seconds (Fannie Mae) or Affordable Seconds (Freddie Mac). </a:t>
            </a:r>
          </a:p>
          <a:p>
            <a:endParaRPr lang="en-US" baseline="0" dirty="0"/>
          </a:p>
          <a:p>
            <a:r>
              <a:rPr lang="en-US" baseline="0" dirty="0"/>
              <a:t>And to top it off, this homebuyer has a 1% reduction in their interest rate due to Virginia Housing’s SPARC.</a:t>
            </a:r>
          </a:p>
          <a:p>
            <a:endParaRPr lang="en-US" baseline="0" dirty="0"/>
          </a:p>
          <a:p>
            <a:pPr defTabSz="966612">
              <a:defRPr/>
            </a:pPr>
            <a:r>
              <a:rPr lang="en-US" baseline="0" dirty="0"/>
              <a:t>Most locality grants have a minimum amount the borrower has to bring to closing. It varies but can be anywhere from $500, $1,000, to 1% - which is typically the highest we’ve seen. In this example we used 1% - the highest, and you can see there is still a huge amount of savings., etc. </a:t>
            </a:r>
          </a:p>
          <a:p>
            <a:endParaRPr lang="en-US" baseline="0" dirty="0"/>
          </a:p>
          <a:p>
            <a:pPr defTabSz="966612">
              <a:defRPr/>
            </a:pPr>
            <a:r>
              <a:rPr lang="en-US" dirty="0"/>
              <a:t>Look at the savings in the total</a:t>
            </a:r>
            <a:r>
              <a:rPr lang="en-US" baseline="0" dirty="0"/>
              <a:t> housing payment with the 1% rate reduction plus lowering of the Mortgage Insurance payment with the reduction in loan amount. This saves the homebuyer almost $300 per month and over $3,500 annually.</a:t>
            </a:r>
          </a:p>
          <a:p>
            <a:pPr defTabSz="966612">
              <a:defRPr/>
            </a:pPr>
            <a:endParaRPr lang="en-US" baseline="0" dirty="0"/>
          </a:p>
          <a:p>
            <a:pPr defTabSz="966612">
              <a:defRPr/>
            </a:pPr>
            <a:r>
              <a:rPr lang="en-US" baseline="0" dirty="0"/>
              <a:t>And this payment is even more affordable with a very low housing ratio of 26%, leaving plenty of room for things like childcare and other debt such as student loans – over $1,000 could be paid towards other debt and the homebuyer would still be within Virginia Housing’s maximum 45% DTI. </a:t>
            </a:r>
          </a:p>
          <a:p>
            <a:endParaRPr lang="en-US" dirty="0"/>
          </a:p>
          <a:p>
            <a:r>
              <a:rPr lang="en-US" baseline="0" dirty="0"/>
              <a:t>*CLICK DETAILS OF PURCHASE TABLE: puts extra box around $16,692</a:t>
            </a:r>
          </a:p>
          <a:p>
            <a:r>
              <a:rPr lang="en-US" baseline="0" dirty="0"/>
              <a:t>*CLICK TOTAL HOUSING PAYMENT TABLE: puts extra box around $298</a:t>
            </a:r>
          </a:p>
          <a:p>
            <a:r>
              <a:rPr lang="en-US" baseline="0" dirty="0"/>
              <a:t>*CLICK TOTAL HOUSING PAYMENT TABLE 2</a:t>
            </a:r>
            <a:r>
              <a:rPr lang="en-US" baseline="30000" dirty="0"/>
              <a:t>ND</a:t>
            </a:r>
            <a:r>
              <a:rPr lang="en-US" baseline="0" dirty="0"/>
              <a:t> TIME: puts extra box around $3,582</a:t>
            </a:r>
          </a:p>
          <a:p>
            <a:endParaRPr lang="en-US" dirty="0"/>
          </a:p>
          <a:p>
            <a:r>
              <a:rPr lang="en-US" dirty="0"/>
              <a:t>*If asked: An income of $67k is within FHLB’s 2022 income limit</a:t>
            </a:r>
            <a:r>
              <a:rPr lang="en-US" baseline="0" dirty="0"/>
              <a:t> for a household of 3 in Chesapeake.</a:t>
            </a:r>
            <a:endParaRPr lang="en-US" dirty="0"/>
          </a:p>
          <a:p>
            <a:r>
              <a:rPr lang="en-US" baseline="0" dirty="0"/>
              <a:t>*CLTV is well within the 105% max at under 101.5%.</a:t>
            </a:r>
          </a:p>
          <a:p>
            <a:endParaRPr lang="en-US" baseline="0" dirty="0"/>
          </a:p>
          <a:p>
            <a:pPr defTabSz="966612">
              <a:defRPr/>
            </a:pPr>
            <a:r>
              <a:rPr lang="en-US" baseline="0" dirty="0"/>
              <a:t>*If a homebuyer wanted to take advantage of Virginia Housing’s Plus Second Mortgage this may not reduce the funds required at closing if the locality has a minimum, however it will save in their monthly payment because the first mortgage could potentially be lowered more with the extra funds offered through the Plus Second (reducing the first mortgage P &amp; I more than adding the Plus Second Mortgage P &amp; I), only adding to their annual savings.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85320FE4-5583-46FF-B1A6-3C506CACAC5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76510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6DB42-9E0E-0297-CB78-37BBF0F05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BE232C-5B37-3187-C5E8-4B07426C8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F2EC4-71FC-94C5-B8C1-A586D2D72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2092-6CB9-467D-B8BF-9522EB34D77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CB636-E7A6-A32C-D46B-9E736EC4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D74AB-4D59-7FA4-57A3-2D17E3CAC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B2DC-CCF2-4003-B261-53EB9BE62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2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F4180-E82A-0080-A1F7-A3B76084B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1EF61D-545C-9ED3-211F-C8AC5DFD0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5EFFE-B6D4-4B0F-2B8A-351680534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2092-6CB9-467D-B8BF-9522EB34D77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E926D-B15D-3088-A20A-5F1C73EBC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908C1-846F-0B4D-D3E5-D5856637B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B2DC-CCF2-4003-B261-53EB9BE62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2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99242C-CF49-066C-D1CC-732EDE3C06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821749-5E41-6489-3F93-D6827D33F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70CCB-C41D-2821-431C-4807A20FD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2092-6CB9-467D-B8BF-9522EB34D77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C9F91-79B7-3B11-8ACC-C4E097E8D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03D3C-0FA0-353E-F421-E5D62CF4C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B2DC-CCF2-4003-B261-53EB9BE62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18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42C91366-C091-1C41-B77E-8B49EAE24E75}"/>
              </a:ext>
            </a:extLst>
          </p:cNvPr>
          <p:cNvSpPr/>
          <p:nvPr userDrawn="1"/>
        </p:nvSpPr>
        <p:spPr>
          <a:xfrm rot="16200000" flipH="1">
            <a:off x="0" y="1"/>
            <a:ext cx="6858000" cy="6858000"/>
          </a:xfrm>
          <a:prstGeom prst="rtTriangle">
            <a:avLst/>
          </a:prstGeom>
          <a:solidFill>
            <a:srgbClr val="01A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3AB6A0-4ECE-6143-B155-9AD2BC9B17BF}"/>
              </a:ext>
            </a:extLst>
          </p:cNvPr>
          <p:cNvSpPr/>
          <p:nvPr userDrawn="1"/>
        </p:nvSpPr>
        <p:spPr>
          <a:xfrm>
            <a:off x="6858000" y="-1"/>
            <a:ext cx="5334000" cy="6858001"/>
          </a:xfrm>
          <a:prstGeom prst="rect">
            <a:avLst/>
          </a:prstGeom>
          <a:solidFill>
            <a:srgbClr val="01A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B5764672-63FF-2C4F-B224-4437388A0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3065" y="1751353"/>
            <a:ext cx="7364814" cy="1089529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>
              <a:buNone/>
              <a:defRPr sz="7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Slide 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606E27BD-D63C-184D-B8A6-89C86E297F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3065" y="2986661"/>
            <a:ext cx="7364813" cy="345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Date or Subhead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A5CD9C-D3ED-914B-8965-D28437EECA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2927"/>
          <a:stretch/>
        </p:blipFill>
        <p:spPr>
          <a:xfrm>
            <a:off x="3057993" y="4100645"/>
            <a:ext cx="9134007" cy="2757355"/>
          </a:xfrm>
          <a:prstGeom prst="rect">
            <a:avLst/>
          </a:prstGeom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95B6FA09-2B4C-F445-962C-9B5AF00B47BB}"/>
              </a:ext>
            </a:extLst>
          </p:cNvPr>
          <p:cNvSpPr/>
          <p:nvPr userDrawn="1"/>
        </p:nvSpPr>
        <p:spPr>
          <a:xfrm>
            <a:off x="-1" y="-1"/>
            <a:ext cx="6858001" cy="6858001"/>
          </a:xfrm>
          <a:prstGeom prst="rtTriangle">
            <a:avLst/>
          </a:prstGeom>
          <a:solidFill>
            <a:srgbClr val="255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E848F-1F79-1048-93B8-E02944861A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8722" y="4674293"/>
            <a:ext cx="2823366" cy="2124860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47931468-FBAF-B040-BD12-FDD8390FD29F}"/>
              </a:ext>
            </a:extLst>
          </p:cNvPr>
          <p:cNvSpPr/>
          <p:nvPr userDrawn="1"/>
        </p:nvSpPr>
        <p:spPr>
          <a:xfrm rot="16200000" flipH="1">
            <a:off x="3895773" y="1916245"/>
            <a:ext cx="202367" cy="202367"/>
          </a:xfrm>
          <a:prstGeom prst="rtTriangle">
            <a:avLst/>
          </a:prstGeom>
          <a:solidFill>
            <a:srgbClr val="255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14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819405B-42CB-124C-8F6C-AA74C70903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60" y="-11575"/>
            <a:ext cx="12166600" cy="6858000"/>
          </a:xfrm>
          <a:prstGeom prst="rect">
            <a:avLst/>
          </a:prstGeom>
        </p:spPr>
      </p:pic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07EA72E5-C2D7-5048-8045-E4DB70A3E9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09052" y="2884235"/>
            <a:ext cx="6993466" cy="1089529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7200" b="1" i="0">
                <a:solidFill>
                  <a:srgbClr val="01A3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41DB89B4-E1FD-824A-9F48-2AF427DFA496}"/>
              </a:ext>
            </a:extLst>
          </p:cNvPr>
          <p:cNvSpPr txBox="1">
            <a:spLocks/>
          </p:cNvSpPr>
          <p:nvPr userDrawn="1"/>
        </p:nvSpPr>
        <p:spPr>
          <a:xfrm>
            <a:off x="70849" y="6556248"/>
            <a:ext cx="4154488" cy="2055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>
                <a:solidFill>
                  <a:srgbClr val="01A3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255E60"/>
                </a:solidFill>
              </a:rPr>
              <a:t>Virginia Housing</a:t>
            </a:r>
          </a:p>
        </p:txBody>
      </p:sp>
    </p:spTree>
    <p:extLst>
      <p:ext uri="{BB962C8B-B14F-4D97-AF65-F5344CB8AC3E}">
        <p14:creationId xmlns:p14="http://schemas.microsoft.com/office/powerpoint/2010/main" val="1691944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EFC72B6F-8F46-C847-89C4-0CE493422E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2131" y="663809"/>
            <a:ext cx="5426492" cy="64633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>
              <a:buNone/>
              <a:defRPr sz="4000" b="1" i="0">
                <a:solidFill>
                  <a:srgbClr val="255E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C981D71E-F7E9-5541-BB56-D4EE8D6ACA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131" y="1392139"/>
            <a:ext cx="5426492" cy="3139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>
              <a:buNone/>
              <a:defRPr sz="1600" b="0" i="0">
                <a:solidFill>
                  <a:srgbClr val="255E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44B289-F461-DF4B-BC96-EDF411E9FF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31600" y="3409"/>
            <a:ext cx="660400" cy="6604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181A727-6553-2E48-8059-3D697EDEA9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2130" y="2507614"/>
            <a:ext cx="5426491" cy="3573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182880">
              <a:buClr>
                <a:srgbClr val="01A367"/>
              </a:buClr>
              <a:buFont typeface="System Font Regular"/>
              <a:buChar char="‣"/>
              <a:defRPr sz="1400" b="0" i="0">
                <a:solidFill>
                  <a:srgbClr val="255E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8630" indent="-182880">
              <a:buClr>
                <a:srgbClr val="01A367"/>
              </a:buClr>
              <a:buFont typeface="System Font Regular"/>
              <a:buChar char="‣"/>
              <a:defRPr sz="1400" b="0" i="0">
                <a:solidFill>
                  <a:srgbClr val="255E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182880">
              <a:buClr>
                <a:srgbClr val="01A367"/>
              </a:buClr>
              <a:buFont typeface="System Font Regular"/>
              <a:buChar char="‣"/>
              <a:defRPr sz="1400" b="0" i="0">
                <a:solidFill>
                  <a:srgbClr val="255E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-192024">
              <a:buClr>
                <a:srgbClr val="01A367"/>
              </a:buClr>
              <a:buFont typeface="System Font Regular"/>
              <a:buChar char="‣"/>
              <a:defRPr sz="1400" b="0" i="0">
                <a:solidFill>
                  <a:srgbClr val="255E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Lorem Ipsum</a:t>
            </a:r>
          </a:p>
          <a:p>
            <a:pPr lvl="1"/>
            <a:r>
              <a:rPr lang="en-US" dirty="0"/>
              <a:t>Lorem Ipsum</a:t>
            </a:r>
          </a:p>
          <a:p>
            <a:pPr lvl="2"/>
            <a:r>
              <a:rPr lang="en-US" dirty="0"/>
              <a:t>Lorem Ipsum</a:t>
            </a:r>
          </a:p>
          <a:p>
            <a:pPr lvl="3"/>
            <a:r>
              <a:rPr lang="en-US" dirty="0"/>
              <a:t>Lorem Ipsum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AEC57DE-2BE3-C849-88FE-4A64F028F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5544" y="6565392"/>
            <a:ext cx="2743200" cy="156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1A3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813A79-8AE6-DD4E-BC58-C2A3FEDDC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488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CA2BB1-E81C-443E-899A-B533A82F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41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F962-B7B4-41BB-9012-826B904D0F8A}" type="datetime1">
              <a:rPr lang="en-US" smtClean="0"/>
              <a:t>6/28/2023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5779-9FB4-43F8-A264-93E9B614F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006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42C91366-C091-1C41-B77E-8B49EAE24E75}"/>
              </a:ext>
            </a:extLst>
          </p:cNvPr>
          <p:cNvSpPr/>
          <p:nvPr userDrawn="1"/>
        </p:nvSpPr>
        <p:spPr>
          <a:xfrm rot="16200000" flipH="1">
            <a:off x="0" y="1"/>
            <a:ext cx="6858000" cy="6858000"/>
          </a:xfrm>
          <a:prstGeom prst="rtTriangle">
            <a:avLst/>
          </a:prstGeom>
          <a:solidFill>
            <a:srgbClr val="01A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3AB6A0-4ECE-6143-B155-9AD2BC9B17BF}"/>
              </a:ext>
            </a:extLst>
          </p:cNvPr>
          <p:cNvSpPr/>
          <p:nvPr userDrawn="1"/>
        </p:nvSpPr>
        <p:spPr>
          <a:xfrm>
            <a:off x="6858000" y="-1"/>
            <a:ext cx="5334000" cy="6858001"/>
          </a:xfrm>
          <a:prstGeom prst="rect">
            <a:avLst/>
          </a:prstGeom>
          <a:solidFill>
            <a:srgbClr val="01A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B5764672-63FF-2C4F-B224-4437388A0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3065" y="1751353"/>
            <a:ext cx="7364814" cy="1089529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>
              <a:buNone/>
              <a:defRPr sz="7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Slide 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606E27BD-D63C-184D-B8A6-89C86E297F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3065" y="2986661"/>
            <a:ext cx="7364813" cy="345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Date or Subhead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A5CD9C-D3ED-914B-8965-D28437EECA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2927"/>
          <a:stretch/>
        </p:blipFill>
        <p:spPr>
          <a:xfrm>
            <a:off x="3057993" y="4100645"/>
            <a:ext cx="9134007" cy="2757355"/>
          </a:xfrm>
          <a:prstGeom prst="rect">
            <a:avLst/>
          </a:prstGeom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95B6FA09-2B4C-F445-962C-9B5AF00B47BB}"/>
              </a:ext>
            </a:extLst>
          </p:cNvPr>
          <p:cNvSpPr/>
          <p:nvPr userDrawn="1"/>
        </p:nvSpPr>
        <p:spPr>
          <a:xfrm>
            <a:off x="-1" y="-1"/>
            <a:ext cx="6858001" cy="6858001"/>
          </a:xfrm>
          <a:prstGeom prst="rtTriangle">
            <a:avLst/>
          </a:prstGeom>
          <a:solidFill>
            <a:srgbClr val="255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E848F-1F79-1048-93B8-E02944861A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8722" y="4674293"/>
            <a:ext cx="2823366" cy="2124860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47931468-FBAF-B040-BD12-FDD8390FD29F}"/>
              </a:ext>
            </a:extLst>
          </p:cNvPr>
          <p:cNvSpPr/>
          <p:nvPr userDrawn="1"/>
        </p:nvSpPr>
        <p:spPr>
          <a:xfrm rot="16200000" flipH="1">
            <a:off x="3895773" y="1916245"/>
            <a:ext cx="202367" cy="202367"/>
          </a:xfrm>
          <a:prstGeom prst="rtTriangle">
            <a:avLst/>
          </a:prstGeom>
          <a:solidFill>
            <a:srgbClr val="255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27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819405B-42CB-124C-8F6C-AA74C70903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60" y="-11575"/>
            <a:ext cx="12166600" cy="6858000"/>
          </a:xfrm>
          <a:prstGeom prst="rect">
            <a:avLst/>
          </a:prstGeom>
        </p:spPr>
      </p:pic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07EA72E5-C2D7-5048-8045-E4DB70A3E9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09052" y="2884235"/>
            <a:ext cx="6993466" cy="1089529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7200" b="1" i="0">
                <a:solidFill>
                  <a:srgbClr val="01A3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41DB89B4-E1FD-824A-9F48-2AF427DFA496}"/>
              </a:ext>
            </a:extLst>
          </p:cNvPr>
          <p:cNvSpPr txBox="1">
            <a:spLocks/>
          </p:cNvSpPr>
          <p:nvPr userDrawn="1"/>
        </p:nvSpPr>
        <p:spPr>
          <a:xfrm>
            <a:off x="70849" y="6556248"/>
            <a:ext cx="4154488" cy="2055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>
                <a:solidFill>
                  <a:srgbClr val="01A3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255E60"/>
                </a:solidFill>
              </a:rPr>
              <a:t>Virginia Housing</a:t>
            </a:r>
          </a:p>
        </p:txBody>
      </p:sp>
    </p:spTree>
    <p:extLst>
      <p:ext uri="{BB962C8B-B14F-4D97-AF65-F5344CB8AC3E}">
        <p14:creationId xmlns:p14="http://schemas.microsoft.com/office/powerpoint/2010/main" val="4025870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2DF072-71CA-5E40-9933-DFF4182BD242}"/>
              </a:ext>
            </a:extLst>
          </p:cNvPr>
          <p:cNvSpPr/>
          <p:nvPr userDrawn="1"/>
        </p:nvSpPr>
        <p:spPr>
          <a:xfrm>
            <a:off x="0" y="-1"/>
            <a:ext cx="4999220" cy="6858001"/>
          </a:xfrm>
          <a:prstGeom prst="rect">
            <a:avLst/>
          </a:prstGeom>
          <a:solidFill>
            <a:srgbClr val="255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7F75BB-B43F-8844-965F-F635CC35DA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408" y="1646604"/>
            <a:ext cx="4348404" cy="3564789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lvl1pPr marL="0" indent="0" algn="l">
              <a:buNone/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16708E4-1DA2-524C-B080-C37B0C71D0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599225"/>
            <a:ext cx="4999220" cy="3659545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buClr>
                <a:srgbClr val="01A367"/>
              </a:buClr>
              <a:buFont typeface="Arial" panose="020B0604020202020204" pitchFamily="34" charset="0"/>
              <a:buNone/>
              <a:defRPr lang="en-US" sz="2000" b="1" i="0" smtClean="0">
                <a:solidFill>
                  <a:srgbClr val="255E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522E8AD-81BF-5F43-A5DA-F065D4CBC691}"/>
              </a:ext>
            </a:extLst>
          </p:cNvPr>
          <p:cNvSpPr/>
          <p:nvPr userDrawn="1"/>
        </p:nvSpPr>
        <p:spPr>
          <a:xfrm flipH="1">
            <a:off x="3939942" y="5804836"/>
            <a:ext cx="1053164" cy="1053164"/>
          </a:xfrm>
          <a:prstGeom prst="rtTriangle">
            <a:avLst/>
          </a:prstGeom>
          <a:solidFill>
            <a:srgbClr val="01A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6ECB8A-0678-834A-A55F-85861E64EC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31600" y="3409"/>
            <a:ext cx="660400" cy="6604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DD7B276-28F5-8D4C-A971-690AA0BDA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5544" y="6565392"/>
            <a:ext cx="2743200" cy="156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1A3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813A79-8AE6-DD4E-BC58-C2A3FEDDCC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6B2159E4-2B0A-6746-A769-DB16187D834B}"/>
              </a:ext>
            </a:extLst>
          </p:cNvPr>
          <p:cNvSpPr txBox="1">
            <a:spLocks/>
          </p:cNvSpPr>
          <p:nvPr userDrawn="1"/>
        </p:nvSpPr>
        <p:spPr>
          <a:xfrm>
            <a:off x="70849" y="6556248"/>
            <a:ext cx="4154488" cy="2055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>
                <a:solidFill>
                  <a:srgbClr val="01A3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Virginia Housing</a:t>
            </a:r>
          </a:p>
        </p:txBody>
      </p:sp>
    </p:spTree>
    <p:extLst>
      <p:ext uri="{BB962C8B-B14F-4D97-AF65-F5344CB8AC3E}">
        <p14:creationId xmlns:p14="http://schemas.microsoft.com/office/powerpoint/2010/main" val="339092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8FB86-A7A4-E5C6-8C79-56B6C0F7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D1908-C17F-070A-079A-25CE6DD3B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280F8-FBB1-A6CF-393F-526CEA303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2092-6CB9-467D-B8BF-9522EB34D77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B0BDB-C0A8-95C0-FB9F-459B9B416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32659-A95E-E665-B9F7-E92C8D4E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B2DC-CCF2-4003-B261-53EB9BE62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52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CA2BB1-E81C-443E-899A-B533A82F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48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E4E5-5C9C-7957-B7AA-4EFA99126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ED2BC-3B25-EF14-F55A-58611FC1E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A3E3A-B408-9ACA-1C1B-51D012ED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2092-6CB9-467D-B8BF-9522EB34D77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7A387-561A-349A-F7C7-0C7763DA5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8E0A4-4A42-1913-08F9-F26953791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B2DC-CCF2-4003-B261-53EB9BE62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2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E80B3-97B6-D5C7-0AC4-5AF32E600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E1695-52A9-2D91-69A7-DA2B3801F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401829-06E6-5327-030F-94544BF16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9A23F-126F-6CA8-10C6-7267AF54D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2092-6CB9-467D-B8BF-9522EB34D77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8E0BF6-4F3D-6912-7CCA-FF55AA2BB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8ABC7-A2C6-54FB-C2AB-E9A8BE64F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B2DC-CCF2-4003-B261-53EB9BE62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FC9D2-717B-7550-3075-99021FC6F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6DECE-59AD-9B54-DE71-0BBA42CB2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DBC8A0-FC05-2E46-7580-7B9705D5D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61E40F-843D-5F02-2A50-DFD50B4D75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12F8FF-1420-5D6F-CB97-1C21B7204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C0D08E-DEFC-8792-2C53-1ED24440D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2092-6CB9-467D-B8BF-9522EB34D77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A6C87-6E5B-A605-073D-5DC413715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8A37C3-A4C7-2242-4DD6-FF5471465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B2DC-CCF2-4003-B261-53EB9BE62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3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17E0F-B6F3-4FF9-E9C6-256FE086C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CF9810-3344-CE52-C251-D565819F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2092-6CB9-467D-B8BF-9522EB34D77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E90B8B-4AAE-53EC-626F-7D9AE0B7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AD60E-23D2-67F6-3D31-497F7B4AA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B2DC-CCF2-4003-B261-53EB9BE62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7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812764-1FB3-3938-7BFC-BF19EE9DD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2092-6CB9-467D-B8BF-9522EB34D77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644B86-7567-860A-146F-A41304324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8260B-3DFD-390D-B758-E83113F52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B2DC-CCF2-4003-B261-53EB9BE62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8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0EE50-7112-11D5-4BFB-8879B6BB0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D9D2B-4DF5-0A11-0EED-BD1E532C8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8B5FEE-C95A-9F8E-C725-7D39A832A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CB326-3FCF-8F34-23B9-2DA62D30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2092-6CB9-467D-B8BF-9522EB34D77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7ECCA-F36A-FD65-1893-4E34F8F2B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96717-4783-1788-5D63-4130D85A5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B2DC-CCF2-4003-B261-53EB9BE62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D0FFA-1FB3-CFDB-38AF-1BFC88E12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60594C-3786-E1B7-08D4-688850F922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66C78-23AE-A8B2-D168-49B90C6CF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42489-C3CF-6287-85BC-061DB0507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2092-6CB9-467D-B8BF-9522EB34D77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989B2-5BD9-0153-C9D7-3D3420F3A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98FDE-CDFF-3B10-80BC-42355FB2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B2DC-CCF2-4003-B261-53EB9BE62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6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B15237-A5F2-A15A-A0C1-FEEDAE7A9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5E8F5-C98E-5C69-B6D8-33632BE56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67085-78C8-0A1A-5C40-E7350DBF6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42092-6CB9-467D-B8BF-9522EB34D77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306F5-F844-5FDF-2893-5D2A6F81E7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C043D-DA78-A86D-E328-86BAF618D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B2DC-CCF2-4003-B261-53EB9BE62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1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69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571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0865" y="3693237"/>
            <a:ext cx="8784718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created in 1972 to provide quality, affordable housing to the citizens of Virginia</a:t>
            </a:r>
          </a:p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Receives no federal or state funding and is an Authority of the Commonwealth of Virginia</a:t>
            </a:r>
          </a:p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Sells taxable &amp; tax-exempt mortgage bonds &amp; is an approved seller to Ginnie Mae, Fannie Mae, &amp; Freddie Mac</a:t>
            </a:r>
          </a:p>
          <a:p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842" y="2832634"/>
            <a:ext cx="55261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Virginia Housing…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362">
            <a:off x="7365123" y="644065"/>
            <a:ext cx="2979520" cy="19873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05" y="276097"/>
            <a:ext cx="1931558" cy="24470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07" y="397592"/>
            <a:ext cx="2151858" cy="2151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AutoShape 2" descr="50Th Years Anniversary Celebration Vector Design — Stock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66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 flipV="1">
            <a:off x="0" y="-2002"/>
            <a:ext cx="7406640" cy="6492240"/>
          </a:xfrm>
          <a:prstGeom prst="rtTriangle">
            <a:avLst/>
          </a:prstGeom>
          <a:solidFill>
            <a:srgbClr val="005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ight Triangle 15"/>
          <p:cNvSpPr/>
          <p:nvPr/>
        </p:nvSpPr>
        <p:spPr>
          <a:xfrm flipV="1">
            <a:off x="0" y="-2002"/>
            <a:ext cx="6583680" cy="5669280"/>
          </a:xfrm>
          <a:prstGeom prst="rtTriangle">
            <a:avLst/>
          </a:prstGeom>
          <a:solidFill>
            <a:srgbClr val="C8E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utoShape 2" descr="50Th Years Anniversary Celebration Vector Design — Stock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Triangle 13"/>
          <p:cNvSpPr/>
          <p:nvPr/>
        </p:nvSpPr>
        <p:spPr>
          <a:xfrm flipV="1">
            <a:off x="0" y="11521"/>
            <a:ext cx="5760720" cy="4846320"/>
          </a:xfrm>
          <a:prstGeom prst="rtTriangle">
            <a:avLst/>
          </a:prstGeom>
          <a:solidFill>
            <a:srgbClr val="01A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AF34F136-C710-D441-B0E0-AD44A9DEB33F}"/>
              </a:ext>
            </a:extLst>
          </p:cNvPr>
          <p:cNvSpPr txBox="1">
            <a:spLocks/>
          </p:cNvSpPr>
          <p:nvPr/>
        </p:nvSpPr>
        <p:spPr>
          <a:xfrm>
            <a:off x="58626" y="228851"/>
            <a:ext cx="5137842" cy="13992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Comparison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Arlington, VA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Conventional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AF34F136-C710-D441-B0E0-AD44A9DEB33F}"/>
              </a:ext>
            </a:extLst>
          </p:cNvPr>
          <p:cNvSpPr txBox="1">
            <a:spLocks/>
          </p:cNvSpPr>
          <p:nvPr/>
        </p:nvSpPr>
        <p:spPr>
          <a:xfrm>
            <a:off x="4692749" y="2724866"/>
            <a:ext cx="7152888" cy="3994224"/>
          </a:xfrm>
          <a:prstGeom prst="rect">
            <a:avLst/>
          </a:prstGeom>
        </p:spPr>
        <p:txBody>
          <a:bodyPr numCol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2150" marR="0" lvl="0" indent="-692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Sales Price: $500,000 </a:t>
            </a:r>
          </a:p>
          <a:p>
            <a:pPr marL="692150" marR="0" lvl="0" indent="-692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Seller Contributions: $0</a:t>
            </a:r>
          </a:p>
          <a:p>
            <a:pPr marL="692150" marR="0" lvl="0" indent="-692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 Score: 660</a:t>
            </a:r>
          </a:p>
          <a:p>
            <a:pPr marL="692150" marR="0" lvl="0" indent="-692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Income: $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105,000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92150" marR="0" lvl="0" indent="-692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Household Size: </a:t>
            </a:r>
            <a:r>
              <a:rPr lang="en-US" sz="40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83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50Th Years Anniversary Celebration Vector Design — Stock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Triangle 13"/>
          <p:cNvSpPr/>
          <p:nvPr/>
        </p:nvSpPr>
        <p:spPr>
          <a:xfrm flipV="1">
            <a:off x="0" y="0"/>
            <a:ext cx="4389120" cy="3474720"/>
          </a:xfrm>
          <a:prstGeom prst="rtTriangle">
            <a:avLst/>
          </a:prstGeom>
          <a:solidFill>
            <a:srgbClr val="01A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AF34F136-C710-D441-B0E0-AD44A9DEB33F}"/>
              </a:ext>
            </a:extLst>
          </p:cNvPr>
          <p:cNvSpPr txBox="1">
            <a:spLocks/>
          </p:cNvSpPr>
          <p:nvPr/>
        </p:nvSpPr>
        <p:spPr>
          <a:xfrm>
            <a:off x="58626" y="228850"/>
            <a:ext cx="4330494" cy="142782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Comparison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Arlington, VA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Conventional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695763"/>
              </p:ext>
            </p:extLst>
          </p:nvPr>
        </p:nvGraphicFramePr>
        <p:xfrm>
          <a:off x="1225465" y="3443280"/>
          <a:ext cx="502935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7260">
                  <a:extLst>
                    <a:ext uri="{9D8B030D-6E8A-4147-A177-3AD203B41FA5}">
                      <a16:colId xmlns:a16="http://schemas.microsoft.com/office/drawing/2014/main" val="3372166962"/>
                    </a:ext>
                  </a:extLst>
                </a:gridCol>
                <a:gridCol w="1482097">
                  <a:extLst>
                    <a:ext uri="{9D8B030D-6E8A-4147-A177-3AD203B41FA5}">
                      <a16:colId xmlns:a16="http://schemas.microsoft.com/office/drawing/2014/main" val="256904456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 of Purchase</a:t>
                      </a: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9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900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Purchase Price</a:t>
                      </a: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$500,000</a:t>
                      </a:r>
                    </a:p>
                  </a:txBody>
                  <a:tcPr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224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 Costs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Prepaids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$15,707</a:t>
                      </a:r>
                    </a:p>
                  </a:txBody>
                  <a:tcPr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879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Mortgage @ </a:t>
                      </a:r>
                      <a:r>
                        <a:rPr lang="en-US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$485,000</a:t>
                      </a:r>
                    </a:p>
                  </a:txBody>
                  <a:tcPr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0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Funds Required at Closing</a:t>
                      </a: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4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$30,707</a:t>
                      </a:r>
                    </a:p>
                  </a:txBody>
                  <a:tcPr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04768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552147"/>
              </p:ext>
            </p:extLst>
          </p:nvPr>
        </p:nvGraphicFramePr>
        <p:xfrm>
          <a:off x="7464972" y="3447288"/>
          <a:ext cx="362082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339">
                  <a:extLst>
                    <a:ext uri="{9D8B030D-6E8A-4147-A177-3AD203B41FA5}">
                      <a16:colId xmlns:a16="http://schemas.microsoft.com/office/drawing/2014/main" val="3372166962"/>
                    </a:ext>
                  </a:extLst>
                </a:gridCol>
                <a:gridCol w="1511486">
                  <a:extLst>
                    <a:ext uri="{9D8B030D-6E8A-4147-A177-3AD203B41FA5}">
                      <a16:colId xmlns:a16="http://schemas.microsoft.com/office/drawing/2014/main" val="256904456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Housing Payment</a:t>
                      </a: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9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900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I @ </a:t>
                      </a:r>
                      <a:r>
                        <a:rPr lang="en-US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7.625%</a:t>
                      </a:r>
                      <a:endParaRPr lang="en-US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$3,433.00</a:t>
                      </a:r>
                    </a:p>
                  </a:txBody>
                  <a:tcPr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224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Taxes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Insurance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$528.00</a:t>
                      </a:r>
                    </a:p>
                  </a:txBody>
                  <a:tcPr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879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 at </a:t>
                      </a:r>
                      <a:r>
                        <a:rPr lang="en-US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$400.00</a:t>
                      </a:r>
                    </a:p>
                  </a:txBody>
                  <a:tcPr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990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Condo Fee</a:t>
                      </a:r>
                      <a:endParaRPr lang="en-US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$500.00</a:t>
                      </a:r>
                    </a:p>
                  </a:txBody>
                  <a:tcPr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834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4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$4,861.00</a:t>
                      </a:r>
                    </a:p>
                  </a:txBody>
                  <a:tcPr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047684"/>
                  </a:ext>
                </a:extLst>
              </a:tr>
            </a:tbl>
          </a:graphicData>
        </a:graphic>
      </p:graphicFrame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AF34F136-C710-D441-B0E0-AD44A9DEB33F}"/>
              </a:ext>
            </a:extLst>
          </p:cNvPr>
          <p:cNvSpPr txBox="1">
            <a:spLocks/>
          </p:cNvSpPr>
          <p:nvPr/>
        </p:nvSpPr>
        <p:spPr>
          <a:xfrm>
            <a:off x="5550408" y="1216152"/>
            <a:ext cx="6364224" cy="2191308"/>
          </a:xfrm>
          <a:prstGeom prst="rect">
            <a:avLst/>
          </a:prstGeom>
        </p:spPr>
        <p:txBody>
          <a:bodyPr numCol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assistance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 downpayment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6379CF-C1EC-A6AE-875A-E9D1532BE9E4}"/>
              </a:ext>
            </a:extLst>
          </p:cNvPr>
          <p:cNvSpPr txBox="1"/>
          <p:nvPr/>
        </p:nvSpPr>
        <p:spPr>
          <a:xfrm>
            <a:off x="4921206" y="632868"/>
            <a:ext cx="201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With…</a:t>
            </a:r>
          </a:p>
        </p:txBody>
      </p:sp>
    </p:spTree>
    <p:extLst>
      <p:ext uri="{BB962C8B-B14F-4D97-AF65-F5344CB8AC3E}">
        <p14:creationId xmlns:p14="http://schemas.microsoft.com/office/powerpoint/2010/main" val="270843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50Th Years Anniversary Celebration Vector Design — Stock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Triangle 13"/>
          <p:cNvSpPr/>
          <p:nvPr/>
        </p:nvSpPr>
        <p:spPr>
          <a:xfrm flipV="1">
            <a:off x="0" y="0"/>
            <a:ext cx="4389120" cy="3474720"/>
          </a:xfrm>
          <a:prstGeom prst="rtTriangle">
            <a:avLst/>
          </a:prstGeom>
          <a:solidFill>
            <a:srgbClr val="01A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AF34F136-C710-D441-B0E0-AD44A9DEB33F}"/>
              </a:ext>
            </a:extLst>
          </p:cNvPr>
          <p:cNvSpPr txBox="1">
            <a:spLocks/>
          </p:cNvSpPr>
          <p:nvPr/>
        </p:nvSpPr>
        <p:spPr>
          <a:xfrm>
            <a:off x="58626" y="228850"/>
            <a:ext cx="4562440" cy="142782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Comparison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Arlington, VA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336156"/>
              </p:ext>
            </p:extLst>
          </p:nvPr>
        </p:nvGraphicFramePr>
        <p:xfrm>
          <a:off x="1267570" y="2744891"/>
          <a:ext cx="4858614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1239">
                  <a:extLst>
                    <a:ext uri="{9D8B030D-6E8A-4147-A177-3AD203B41FA5}">
                      <a16:colId xmlns:a16="http://schemas.microsoft.com/office/drawing/2014/main" val="3372166962"/>
                    </a:ext>
                  </a:extLst>
                </a:gridCol>
                <a:gridCol w="1497375">
                  <a:extLst>
                    <a:ext uri="{9D8B030D-6E8A-4147-A177-3AD203B41FA5}">
                      <a16:colId xmlns:a16="http://schemas.microsoft.com/office/drawing/2014/main" val="2569044566"/>
                    </a:ext>
                  </a:extLst>
                </a:gridCol>
              </a:tblGrid>
              <a:tr h="232416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 of Purchase</a:t>
                      </a: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9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900731"/>
                  </a:ext>
                </a:extLst>
              </a:tr>
              <a:tr h="23241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Purchase Price</a:t>
                      </a: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$500,000</a:t>
                      </a:r>
                    </a:p>
                  </a:txBody>
                  <a:tcPr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224608"/>
                  </a:ext>
                </a:extLst>
              </a:tr>
              <a:tr h="23241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 Costs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Prepaids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$15,707</a:t>
                      </a:r>
                    </a:p>
                  </a:txBody>
                  <a:tcPr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879413"/>
                  </a:ext>
                </a:extLst>
              </a:tr>
              <a:tr h="23241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Mortgage @ </a:t>
                      </a:r>
                      <a:r>
                        <a:rPr lang="en-US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$400,000</a:t>
                      </a:r>
                    </a:p>
                  </a:txBody>
                  <a:tcPr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09017"/>
                  </a:ext>
                </a:extLst>
              </a:tr>
              <a:tr h="232416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Arlington MIPAP Silent 2nd</a:t>
                      </a: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$112,500</a:t>
                      </a:r>
                    </a:p>
                  </a:txBody>
                  <a:tcPr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047684"/>
                  </a:ext>
                </a:extLst>
              </a:tr>
              <a:tr h="232416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855642"/>
                  </a:ext>
                </a:extLst>
              </a:tr>
              <a:tr h="232416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277012"/>
                  </a:ext>
                </a:extLst>
              </a:tr>
              <a:tr h="232416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Funds Required at Closing</a:t>
                      </a: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8E4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$5,000</a:t>
                      </a:r>
                    </a:p>
                  </a:txBody>
                  <a:tcPr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8E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42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rgbClr val="0191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Savings</a:t>
                      </a: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D2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rgbClr val="0191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$25,707</a:t>
                      </a:r>
                    </a:p>
                  </a:txBody>
                  <a:tcPr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D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111355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371911"/>
              </p:ext>
            </p:extLst>
          </p:nvPr>
        </p:nvGraphicFramePr>
        <p:xfrm>
          <a:off x="7579638" y="2744891"/>
          <a:ext cx="355545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518">
                  <a:extLst>
                    <a:ext uri="{9D8B030D-6E8A-4147-A177-3AD203B41FA5}">
                      <a16:colId xmlns:a16="http://schemas.microsoft.com/office/drawing/2014/main" val="3372166962"/>
                    </a:ext>
                  </a:extLst>
                </a:gridCol>
                <a:gridCol w="1477933">
                  <a:extLst>
                    <a:ext uri="{9D8B030D-6E8A-4147-A177-3AD203B41FA5}">
                      <a16:colId xmlns:a16="http://schemas.microsoft.com/office/drawing/2014/main" val="256904456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Housing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Payment</a:t>
                      </a: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9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900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I @ </a:t>
                      </a:r>
                      <a:r>
                        <a:rPr lang="en-US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7.375</a:t>
                      </a:r>
                      <a:endParaRPr lang="en-US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$2,763.00</a:t>
                      </a:r>
                    </a:p>
                  </a:txBody>
                  <a:tcPr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224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Taxes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Insurance/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$528.00</a:t>
                      </a:r>
                    </a:p>
                  </a:txBody>
                  <a:tcPr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879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 @ </a:t>
                      </a: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834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Condo Fee</a:t>
                      </a: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8E4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$500.00</a:t>
                      </a:r>
                    </a:p>
                  </a:txBody>
                  <a:tcPr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8E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462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8E4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$3,791</a:t>
                      </a:r>
                    </a:p>
                  </a:txBody>
                  <a:tcPr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8E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047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rgbClr val="0191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Savings</a:t>
                      </a: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8AD2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rgbClr val="0191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$1070.00</a:t>
                      </a:r>
                    </a:p>
                  </a:txBody>
                  <a:tcPr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AD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842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rgbClr val="0191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Yearly Savings</a:t>
                      </a: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D2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rgbClr val="0191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$12,843.00</a:t>
                      </a:r>
                    </a:p>
                  </a:txBody>
                  <a:tcPr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D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599249"/>
                  </a:ext>
                </a:extLst>
              </a:tr>
            </a:tbl>
          </a:graphicData>
        </a:graphic>
      </p:graphicFrame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AF34F136-C710-D441-B0E0-AD44A9DEB33F}"/>
              </a:ext>
            </a:extLst>
          </p:cNvPr>
          <p:cNvSpPr txBox="1">
            <a:spLocks/>
          </p:cNvSpPr>
          <p:nvPr/>
        </p:nvSpPr>
        <p:spPr>
          <a:xfrm>
            <a:off x="5751576" y="266950"/>
            <a:ext cx="5909280" cy="2191308"/>
          </a:xfrm>
          <a:prstGeom prst="rect">
            <a:avLst/>
          </a:prstGeom>
        </p:spPr>
        <p:txBody>
          <a:bodyPr numCol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Virginia Housing 1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Mortgage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Arlington DPA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Points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87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50Th Years Anniversary Celebration Vector Design — Stock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Triangle 13"/>
          <p:cNvSpPr/>
          <p:nvPr/>
        </p:nvSpPr>
        <p:spPr>
          <a:xfrm flipV="1">
            <a:off x="0" y="0"/>
            <a:ext cx="4389120" cy="3474720"/>
          </a:xfrm>
          <a:prstGeom prst="rtTriangle">
            <a:avLst/>
          </a:prstGeom>
          <a:solidFill>
            <a:srgbClr val="01A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AF34F136-C710-D441-B0E0-AD44A9DEB33F}"/>
              </a:ext>
            </a:extLst>
          </p:cNvPr>
          <p:cNvSpPr txBox="1">
            <a:spLocks/>
          </p:cNvSpPr>
          <p:nvPr/>
        </p:nvSpPr>
        <p:spPr>
          <a:xfrm>
            <a:off x="58626" y="228850"/>
            <a:ext cx="4562440" cy="142782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Comparison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Arlington, VA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759937"/>
              </p:ext>
            </p:extLst>
          </p:nvPr>
        </p:nvGraphicFramePr>
        <p:xfrm>
          <a:off x="1267570" y="2744891"/>
          <a:ext cx="4858614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1239">
                  <a:extLst>
                    <a:ext uri="{9D8B030D-6E8A-4147-A177-3AD203B41FA5}">
                      <a16:colId xmlns:a16="http://schemas.microsoft.com/office/drawing/2014/main" val="3372166962"/>
                    </a:ext>
                  </a:extLst>
                </a:gridCol>
                <a:gridCol w="1497375">
                  <a:extLst>
                    <a:ext uri="{9D8B030D-6E8A-4147-A177-3AD203B41FA5}">
                      <a16:colId xmlns:a16="http://schemas.microsoft.com/office/drawing/2014/main" val="2569044566"/>
                    </a:ext>
                  </a:extLst>
                </a:gridCol>
              </a:tblGrid>
              <a:tr h="232416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 of Purchase</a:t>
                      </a: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9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900731"/>
                  </a:ext>
                </a:extLst>
              </a:tr>
              <a:tr h="23241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Purchase Price</a:t>
                      </a: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$500,000</a:t>
                      </a:r>
                    </a:p>
                  </a:txBody>
                  <a:tcPr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224608"/>
                  </a:ext>
                </a:extLst>
              </a:tr>
              <a:tr h="23241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 Costs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Prepaids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$15,707</a:t>
                      </a:r>
                    </a:p>
                  </a:txBody>
                  <a:tcPr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879413"/>
                  </a:ext>
                </a:extLst>
              </a:tr>
              <a:tr h="23241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Mortgage @ </a:t>
                      </a:r>
                      <a:r>
                        <a:rPr lang="en-US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$400,000</a:t>
                      </a:r>
                    </a:p>
                  </a:txBody>
                  <a:tcPr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09017"/>
                  </a:ext>
                </a:extLst>
              </a:tr>
              <a:tr h="232416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Arlington MIPAP Silent 2nd</a:t>
                      </a: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$112,500</a:t>
                      </a:r>
                    </a:p>
                  </a:txBody>
                  <a:tcPr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047684"/>
                  </a:ext>
                </a:extLst>
              </a:tr>
              <a:tr h="232416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855642"/>
                  </a:ext>
                </a:extLst>
              </a:tr>
              <a:tr h="232416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277012"/>
                  </a:ext>
                </a:extLst>
              </a:tr>
              <a:tr h="232416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Funds Required at Closing</a:t>
                      </a: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8E4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$5,000</a:t>
                      </a:r>
                    </a:p>
                  </a:txBody>
                  <a:tcPr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8E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42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rgbClr val="0191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Savings</a:t>
                      </a: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D2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rgbClr val="0191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$25,707</a:t>
                      </a:r>
                    </a:p>
                  </a:txBody>
                  <a:tcPr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D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111355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790569"/>
              </p:ext>
            </p:extLst>
          </p:nvPr>
        </p:nvGraphicFramePr>
        <p:xfrm>
          <a:off x="7579638" y="2744891"/>
          <a:ext cx="355545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518">
                  <a:extLst>
                    <a:ext uri="{9D8B030D-6E8A-4147-A177-3AD203B41FA5}">
                      <a16:colId xmlns:a16="http://schemas.microsoft.com/office/drawing/2014/main" val="3372166962"/>
                    </a:ext>
                  </a:extLst>
                </a:gridCol>
                <a:gridCol w="1477933">
                  <a:extLst>
                    <a:ext uri="{9D8B030D-6E8A-4147-A177-3AD203B41FA5}">
                      <a16:colId xmlns:a16="http://schemas.microsoft.com/office/drawing/2014/main" val="256904456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Housing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Payment</a:t>
                      </a: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9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900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I @ </a:t>
                      </a:r>
                      <a:r>
                        <a:rPr lang="en-US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6.375</a:t>
                      </a:r>
                      <a:endParaRPr lang="en-US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$2,496.00</a:t>
                      </a:r>
                    </a:p>
                  </a:txBody>
                  <a:tcPr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224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Taxes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Insurance/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$528.00</a:t>
                      </a:r>
                    </a:p>
                  </a:txBody>
                  <a:tcPr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879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 @ </a:t>
                      </a: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834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Condo Fee</a:t>
                      </a: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8E4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$500.00</a:t>
                      </a:r>
                    </a:p>
                  </a:txBody>
                  <a:tcPr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8E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462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8E4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$3,524.00</a:t>
                      </a:r>
                    </a:p>
                  </a:txBody>
                  <a:tcPr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8E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047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rgbClr val="0191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Savings</a:t>
                      </a: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8AD2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rgbClr val="0191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$1,337.00</a:t>
                      </a:r>
                    </a:p>
                  </a:txBody>
                  <a:tcPr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AD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842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rgbClr val="0191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Yearly Savings</a:t>
                      </a:r>
                    </a:p>
                  </a:txBody>
                  <a:tcPr>
                    <a:lnL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D2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rgbClr val="0191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$16,050.00</a:t>
                      </a:r>
                    </a:p>
                  </a:txBody>
                  <a:tcPr>
                    <a:lnR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59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D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599249"/>
                  </a:ext>
                </a:extLst>
              </a:tr>
            </a:tbl>
          </a:graphicData>
        </a:graphic>
      </p:graphicFrame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AF34F136-C710-D441-B0E0-AD44A9DEB33F}"/>
              </a:ext>
            </a:extLst>
          </p:cNvPr>
          <p:cNvSpPr txBox="1">
            <a:spLocks/>
          </p:cNvSpPr>
          <p:nvPr/>
        </p:nvSpPr>
        <p:spPr>
          <a:xfrm>
            <a:off x="5751576" y="266950"/>
            <a:ext cx="5909280" cy="2191308"/>
          </a:xfrm>
          <a:prstGeom prst="rect">
            <a:avLst/>
          </a:prstGeom>
        </p:spPr>
        <p:txBody>
          <a:bodyPr numCol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Virginia Housing 1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Mortgage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Virginia Housing SPARC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Arlington DPA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Points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51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B2B8DC-F9E2-0E82-E380-EB5D79AD85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8463" y="1656080"/>
            <a:ext cx="4569864" cy="2639534"/>
          </a:xfrm>
        </p:spPr>
        <p:txBody>
          <a:bodyPr>
            <a:normAutofit fontScale="92500"/>
          </a:bodyPr>
          <a:lstStyle/>
          <a:p>
            <a:r>
              <a:rPr lang="en-US" dirty="0"/>
              <a:t>  What’s next?</a:t>
            </a:r>
          </a:p>
          <a:p>
            <a:endParaRPr lang="en-US" dirty="0"/>
          </a:p>
          <a:p>
            <a:r>
              <a:rPr lang="en-US" dirty="0"/>
              <a:t>  Give us a call.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4FE0E-9CCD-305F-A1EF-5B3ED159E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813A79-8AE6-DD4E-BC58-C2A3FEDDCC0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9552A3-F75A-7716-8951-DA8F0CD62E92}"/>
              </a:ext>
            </a:extLst>
          </p:cNvPr>
          <p:cNvSpPr txBox="1"/>
          <p:nvPr/>
        </p:nvSpPr>
        <p:spPr>
          <a:xfrm>
            <a:off x="1907598" y="136525"/>
            <a:ext cx="8196984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Regina.Pinkney@VirginiaHousing.com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70D51E-D7C5-B452-9670-232D5B1DE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954" y="950476"/>
            <a:ext cx="5468797" cy="546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8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4FE0E-9CCD-305F-A1EF-5B3ED159E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813A79-8AE6-DD4E-BC58-C2A3FEDDCC0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8DACFE-253B-FE95-8981-ACF340964F45}"/>
              </a:ext>
            </a:extLst>
          </p:cNvPr>
          <p:cNvSpPr txBox="1"/>
          <p:nvPr/>
        </p:nvSpPr>
        <p:spPr>
          <a:xfrm>
            <a:off x="228159" y="2031847"/>
            <a:ext cx="45470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Affordable Rentals with the Virginia Housing </a:t>
            </a:r>
          </a:p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9552A3-F75A-7716-8951-DA8F0CD62E92}"/>
              </a:ext>
            </a:extLst>
          </p:cNvPr>
          <p:cNvSpPr txBox="1"/>
          <p:nvPr/>
        </p:nvSpPr>
        <p:spPr>
          <a:xfrm>
            <a:off x="5455533" y="5985044"/>
            <a:ext cx="6018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https://www.virginiahousingsearch.com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49D50B-151E-DE5C-4FDD-77373E304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533" y="5889"/>
            <a:ext cx="5860473" cy="586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53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5D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 rot="5400000">
            <a:off x="0" y="0"/>
            <a:ext cx="6858000" cy="6858000"/>
          </a:xfrm>
          <a:prstGeom prst="rtTriangle">
            <a:avLst/>
          </a:prstGeom>
          <a:solidFill>
            <a:srgbClr val="01A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4446" y="3846165"/>
            <a:ext cx="73602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Provides and services mortgages, primarily for first-time homebuyers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Promotes the use of our programs through joint sales and training activities with lenders, real estate agents, and housing industry partners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Offers direct originations to the public in rural areas where traditional lending options are scarce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98557" y="6492875"/>
            <a:ext cx="34678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A2BB1-E81C-443E-899A-B533A82F5FA5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9F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9F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10699">
            <a:off x="8984527" y="402071"/>
            <a:ext cx="2765865" cy="2782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78875">
            <a:off x="5713183" y="1034090"/>
            <a:ext cx="3229319" cy="2195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6562" y="89312"/>
            <a:ext cx="7030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We Do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0373" y="1074129"/>
            <a:ext cx="4816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HOMEOWNERSHIP DIVISION…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4936">
            <a:off x="1655519" y="2017426"/>
            <a:ext cx="2919605" cy="2189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67953">
            <a:off x="437913" y="3717541"/>
            <a:ext cx="2952518" cy="2717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33803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2B300AB-D899-9EDD-B226-0A5FC904D70E}"/>
              </a:ext>
            </a:extLst>
          </p:cNvPr>
          <p:cNvSpPr/>
          <p:nvPr/>
        </p:nvSpPr>
        <p:spPr>
          <a:xfrm>
            <a:off x="0" y="0"/>
            <a:ext cx="12192000" cy="6784472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12BC24DE-4736-5064-2CD7-7056B06DE052}"/>
              </a:ext>
            </a:extLst>
          </p:cNvPr>
          <p:cNvSpPr/>
          <p:nvPr/>
        </p:nvSpPr>
        <p:spPr>
          <a:xfrm>
            <a:off x="244642" y="2132388"/>
            <a:ext cx="3384885" cy="2935706"/>
          </a:xfrm>
          <a:prstGeom prst="triangle">
            <a:avLst/>
          </a:prstGeom>
          <a:solidFill>
            <a:srgbClr val="255D60"/>
          </a:solidFill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69EC80FF-116A-1E8C-97CA-A0D96F53A44F}"/>
              </a:ext>
            </a:extLst>
          </p:cNvPr>
          <p:cNvSpPr/>
          <p:nvPr/>
        </p:nvSpPr>
        <p:spPr>
          <a:xfrm>
            <a:off x="3631674" y="1499219"/>
            <a:ext cx="4585150" cy="2135847"/>
          </a:xfrm>
          <a:prstGeom prst="rtTriangle">
            <a:avLst/>
          </a:prstGeom>
          <a:solidFill>
            <a:srgbClr val="00B050"/>
          </a:solidFill>
          <a:effectLst>
            <a:outerShdw blurRad="50800" dist="50800" dir="5400000" algn="ctr" rotWithShape="0">
              <a:srgbClr val="8AD2D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073DD00-66BF-5EC6-2007-FA0862FCEA05}"/>
              </a:ext>
            </a:extLst>
          </p:cNvPr>
          <p:cNvSpPr/>
          <p:nvPr/>
        </p:nvSpPr>
        <p:spPr>
          <a:xfrm rot="9334400">
            <a:off x="6906857" y="3887412"/>
            <a:ext cx="4398169" cy="2057588"/>
          </a:xfrm>
          <a:prstGeom prst="rtTriangle">
            <a:avLst/>
          </a:prstGeom>
          <a:solidFill>
            <a:srgbClr val="01A367"/>
          </a:solidFill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A0AA2B-CF16-512A-B8EA-74B235BE8CFE}"/>
              </a:ext>
            </a:extLst>
          </p:cNvPr>
          <p:cNvSpPr txBox="1"/>
          <p:nvPr/>
        </p:nvSpPr>
        <p:spPr>
          <a:xfrm>
            <a:off x="1498849" y="2715869"/>
            <a:ext cx="87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Income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EED91E-2332-87DF-9B53-7A6D1E7324BC}"/>
              </a:ext>
            </a:extLst>
          </p:cNvPr>
          <p:cNvSpPr txBox="1"/>
          <p:nvPr/>
        </p:nvSpPr>
        <p:spPr>
          <a:xfrm>
            <a:off x="2768961" y="4739064"/>
            <a:ext cx="1507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Assets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8F4FA6-BC8B-533E-A570-B15314D8E873}"/>
              </a:ext>
            </a:extLst>
          </p:cNvPr>
          <p:cNvSpPr txBox="1"/>
          <p:nvPr/>
        </p:nvSpPr>
        <p:spPr>
          <a:xfrm>
            <a:off x="268707" y="4771117"/>
            <a:ext cx="1098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Credit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D85214-C2E8-9AC1-CCFC-6C4D48EE3153}"/>
              </a:ext>
            </a:extLst>
          </p:cNvPr>
          <p:cNvSpPr txBox="1"/>
          <p:nvPr/>
        </p:nvSpPr>
        <p:spPr>
          <a:xfrm>
            <a:off x="6838924" y="3276600"/>
            <a:ext cx="804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Assets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1CD67D-4B2A-0DED-5139-1AE5C5B52287}"/>
              </a:ext>
            </a:extLst>
          </p:cNvPr>
          <p:cNvSpPr txBox="1"/>
          <p:nvPr/>
        </p:nvSpPr>
        <p:spPr>
          <a:xfrm>
            <a:off x="3575882" y="3297879"/>
            <a:ext cx="1163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Credit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FA1B8F-6584-9EE9-FB68-9F4292C89971}"/>
              </a:ext>
            </a:extLst>
          </p:cNvPr>
          <p:cNvSpPr txBox="1"/>
          <p:nvPr/>
        </p:nvSpPr>
        <p:spPr>
          <a:xfrm>
            <a:off x="3658068" y="1773716"/>
            <a:ext cx="90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Income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0745C2-3453-4004-95FF-A02A36BEA432}"/>
              </a:ext>
            </a:extLst>
          </p:cNvPr>
          <p:cNvSpPr txBox="1"/>
          <p:nvPr/>
        </p:nvSpPr>
        <p:spPr>
          <a:xfrm>
            <a:off x="10044816" y="3213740"/>
            <a:ext cx="900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Income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E6D843-F347-4CFB-123E-0659037B300B}"/>
              </a:ext>
            </a:extLst>
          </p:cNvPr>
          <p:cNvSpPr txBox="1"/>
          <p:nvPr/>
        </p:nvSpPr>
        <p:spPr>
          <a:xfrm>
            <a:off x="10711969" y="4546874"/>
            <a:ext cx="80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Assets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5F43CA-E953-11D2-9DE6-DE4BFE1AF256}"/>
              </a:ext>
            </a:extLst>
          </p:cNvPr>
          <p:cNvSpPr txBox="1"/>
          <p:nvPr/>
        </p:nvSpPr>
        <p:spPr>
          <a:xfrm>
            <a:off x="7086060" y="4549282"/>
            <a:ext cx="805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Credit</a:t>
            </a:r>
          </a:p>
          <a:p>
            <a:endParaRPr lang="en-US" dirty="0"/>
          </a:p>
        </p:txBody>
      </p:sp>
      <p:sp>
        <p:nvSpPr>
          <p:cNvPr id="22" name="AutoShape 2">
            <a:extLst>
              <a:ext uri="{FF2B5EF4-FFF2-40B4-BE49-F238E27FC236}">
                <a16:creationId xmlns:a16="http://schemas.microsoft.com/office/drawing/2014/main" id="{1F6C0D19-ED8F-9AC2-D83E-FA5EA5D67E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6D7668-5E7D-2026-324E-B609A6D5B9F7}"/>
              </a:ext>
            </a:extLst>
          </p:cNvPr>
          <p:cNvSpPr txBox="1"/>
          <p:nvPr/>
        </p:nvSpPr>
        <p:spPr>
          <a:xfrm>
            <a:off x="147884" y="301573"/>
            <a:ext cx="70203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55D60"/>
                </a:solidFill>
              </a:rPr>
              <a:t>Being “Mortgage Ready” looks different for everyone.</a:t>
            </a:r>
          </a:p>
        </p:txBody>
      </p:sp>
    </p:spTree>
    <p:extLst>
      <p:ext uri="{BB962C8B-B14F-4D97-AF65-F5344CB8AC3E}">
        <p14:creationId xmlns:p14="http://schemas.microsoft.com/office/powerpoint/2010/main" val="532443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8" r="10046" b="13321"/>
          <a:stretch/>
        </p:blipFill>
        <p:spPr>
          <a:xfrm flipH="1">
            <a:off x="0" y="9332"/>
            <a:ext cx="12195110" cy="6842760"/>
          </a:xfrm>
          <a:prstGeom prst="rect">
            <a:avLst/>
          </a:prstGeom>
        </p:spPr>
      </p:pic>
      <p:sp>
        <p:nvSpPr>
          <p:cNvPr id="15" name="Right Triangle 14"/>
          <p:cNvSpPr/>
          <p:nvPr/>
        </p:nvSpPr>
        <p:spPr>
          <a:xfrm rot="16200000">
            <a:off x="5334000" y="0"/>
            <a:ext cx="6858000" cy="6858000"/>
          </a:xfrm>
          <a:prstGeom prst="rtTriangle">
            <a:avLst/>
          </a:prstGeom>
          <a:solidFill>
            <a:srgbClr val="009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98557" y="6492875"/>
            <a:ext cx="346788" cy="365125"/>
          </a:xfrm>
        </p:spPr>
        <p:txBody>
          <a:bodyPr/>
          <a:lstStyle/>
          <a:p>
            <a:fld id="{C5CA2BB1-E81C-443E-899A-B533A82F5FA5}" type="slidenum">
              <a:rPr lang="en-US" sz="1000" b="1" smtClean="0">
                <a:solidFill>
                  <a:srgbClr val="009F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sz="1000" b="1" dirty="0">
              <a:solidFill>
                <a:srgbClr val="009F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4542" y="1940506"/>
            <a:ext cx="78563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4"/>
              </a:buBlip>
              <a:defRPr/>
            </a:pPr>
            <a:r>
              <a:rPr lang="en-US" altLang="en-US" sz="2800" b="1" dirty="0">
                <a:solidFill>
                  <a:srgbClr val="255D60"/>
                </a:solidFill>
              </a:rPr>
              <a:t>All borrowers must be first-time homebuyers</a:t>
            </a:r>
          </a:p>
          <a:p>
            <a:pPr>
              <a:defRPr/>
            </a:pPr>
            <a:endParaRPr lang="en-US" altLang="en-US" sz="2800" dirty="0">
              <a:solidFill>
                <a:srgbClr val="255D60"/>
              </a:solidFill>
            </a:endParaRPr>
          </a:p>
          <a:p>
            <a:pPr marL="457200" indent="-457200">
              <a:buBlip>
                <a:blip r:embed="rId4"/>
              </a:buBlip>
              <a:defRPr/>
            </a:pPr>
            <a:r>
              <a:rPr lang="en-US" altLang="en-US" sz="2800" b="1" dirty="0">
                <a:solidFill>
                  <a:srgbClr val="255D60"/>
                </a:solidFill>
              </a:rPr>
              <a:t>Definition: An individual who hasn’t had an ownership interest in their primary residence within the last three years</a:t>
            </a:r>
            <a:r>
              <a:rPr lang="en-US" altLang="en-US" sz="2800" b="1" dirty="0"/>
              <a:t>.</a:t>
            </a:r>
            <a:endParaRPr lang="en-US" altLang="en-US" sz="2400" b="1" dirty="0"/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436983" y="711634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255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First-time Homebuyer Requirement</a:t>
            </a:r>
          </a:p>
        </p:txBody>
      </p:sp>
    </p:spTree>
    <p:extLst>
      <p:ext uri="{BB962C8B-B14F-4D97-AF65-F5344CB8AC3E}">
        <p14:creationId xmlns:p14="http://schemas.microsoft.com/office/powerpoint/2010/main" val="1021042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98557" y="6492875"/>
            <a:ext cx="346788" cy="365125"/>
          </a:xfrm>
        </p:spPr>
        <p:txBody>
          <a:bodyPr/>
          <a:lstStyle/>
          <a:p>
            <a:fld id="{C5CA2BB1-E81C-443E-899A-B533A82F5FA5}" type="slidenum">
              <a:rPr lang="en-US" sz="1000" b="1" smtClean="0">
                <a:solidFill>
                  <a:srgbClr val="009F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sz="1000" b="1" dirty="0">
              <a:solidFill>
                <a:srgbClr val="009F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522E8AD-81BF-5F43-A5DA-F065D4CBC691}"/>
              </a:ext>
            </a:extLst>
          </p:cNvPr>
          <p:cNvSpPr/>
          <p:nvPr/>
        </p:nvSpPr>
        <p:spPr>
          <a:xfrm rot="10800000">
            <a:off x="2435290" y="-2"/>
            <a:ext cx="9843792" cy="7987006"/>
          </a:xfrm>
          <a:prstGeom prst="rtTriangle">
            <a:avLst/>
          </a:prstGeom>
          <a:solidFill>
            <a:srgbClr val="FF6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19405B-42CB-124C-8F6C-AA74C7090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84964" y="233264"/>
            <a:ext cx="10464354" cy="6314650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5522E8AD-81BF-5F43-A5DA-F065D4CBC691}"/>
              </a:ext>
            </a:extLst>
          </p:cNvPr>
          <p:cNvSpPr/>
          <p:nvPr/>
        </p:nvSpPr>
        <p:spPr>
          <a:xfrm rot="10800000">
            <a:off x="3853542" y="-3"/>
            <a:ext cx="8425541" cy="6858003"/>
          </a:xfrm>
          <a:prstGeom prst="rtTriangle">
            <a:avLst/>
          </a:prstGeom>
          <a:solidFill>
            <a:srgbClr val="8A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7" name="Rectangle 6"/>
          <p:cNvSpPr/>
          <p:nvPr/>
        </p:nvSpPr>
        <p:spPr>
          <a:xfrm>
            <a:off x="9232843" y="5612861"/>
            <a:ext cx="1287625" cy="64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F66CAE-29C5-EB75-F106-6413DE0F5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097" y="233262"/>
            <a:ext cx="10514485" cy="610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66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611FBF06-0774-2B6D-42E8-392FFCD7EC35}"/>
              </a:ext>
            </a:extLst>
          </p:cNvPr>
          <p:cNvSpPr/>
          <p:nvPr/>
        </p:nvSpPr>
        <p:spPr>
          <a:xfrm rot="16200000">
            <a:off x="5103890" y="0"/>
            <a:ext cx="6858000" cy="6858000"/>
          </a:xfrm>
          <a:prstGeom prst="rtTriangle">
            <a:avLst/>
          </a:prstGeom>
          <a:solidFill>
            <a:srgbClr val="009F51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14F7DADE-DD57-F243-8B01-7B6B14D7F5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2789" y="1196355"/>
            <a:ext cx="9063601" cy="784830"/>
          </a:xfrm>
        </p:spPr>
        <p:txBody>
          <a:bodyPr/>
          <a:lstStyle/>
          <a:p>
            <a:pPr algn="l"/>
            <a:r>
              <a:rPr lang="en-US" sz="5000" dirty="0">
                <a:solidFill>
                  <a:srgbClr val="255D60"/>
                </a:solidFill>
              </a:rPr>
              <a:t>Mortgage Program Options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0D06CA-52AE-0F45-983E-036A747FA822}"/>
              </a:ext>
            </a:extLst>
          </p:cNvPr>
          <p:cNvSpPr/>
          <p:nvPr/>
        </p:nvSpPr>
        <p:spPr>
          <a:xfrm>
            <a:off x="1848882" y="2025185"/>
            <a:ext cx="8198229" cy="78853"/>
          </a:xfrm>
          <a:prstGeom prst="rect">
            <a:avLst/>
          </a:prstGeom>
          <a:solidFill>
            <a:srgbClr val="01A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19022" y="2754891"/>
            <a:ext cx="6599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55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Borrower gets the loan program of their choice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82" y="4375880"/>
            <a:ext cx="1261860" cy="12674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03" y="3946429"/>
            <a:ext cx="3412608" cy="8196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042" y="5643374"/>
            <a:ext cx="2633816" cy="781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042" y="3780896"/>
            <a:ext cx="2163961" cy="1150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0774" y="5559077"/>
            <a:ext cx="3182388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64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14F7DADE-DD57-F243-8B01-7B6B14D7F5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503" y="922038"/>
            <a:ext cx="11717382" cy="784830"/>
          </a:xfrm>
        </p:spPr>
        <p:txBody>
          <a:bodyPr/>
          <a:lstStyle/>
          <a:p>
            <a:pPr algn="l"/>
            <a:r>
              <a:rPr lang="en-US" sz="5000" dirty="0">
                <a:solidFill>
                  <a:srgbClr val="255D60"/>
                </a:solidFill>
              </a:rPr>
              <a:t>Virginia Housing Specialty Programs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0D06CA-52AE-0F45-983E-036A747FA822}"/>
              </a:ext>
            </a:extLst>
          </p:cNvPr>
          <p:cNvSpPr/>
          <p:nvPr/>
        </p:nvSpPr>
        <p:spPr>
          <a:xfrm>
            <a:off x="1848882" y="2487520"/>
            <a:ext cx="7744599" cy="101600"/>
          </a:xfrm>
          <a:prstGeom prst="rect">
            <a:avLst/>
          </a:prstGeom>
          <a:solidFill>
            <a:srgbClr val="01A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51059" y="2837720"/>
            <a:ext cx="61402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en-US" dirty="0">
                <a:solidFill>
                  <a:srgbClr val="255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Downpayment Grant - Forgiven at settlement</a:t>
            </a:r>
          </a:p>
          <a:p>
            <a:endParaRPr lang="en-US" dirty="0">
              <a:solidFill>
                <a:srgbClr val="255D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en-US" dirty="0">
                <a:solidFill>
                  <a:srgbClr val="255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 Cost Grant -  Forgiven at settlement</a:t>
            </a:r>
          </a:p>
          <a:p>
            <a:endParaRPr lang="en-US" dirty="0">
              <a:solidFill>
                <a:srgbClr val="255D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en-US" dirty="0">
                <a:solidFill>
                  <a:srgbClr val="255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2</a:t>
            </a:r>
            <a:r>
              <a:rPr lang="en-US" baseline="30000" dirty="0">
                <a:solidFill>
                  <a:srgbClr val="255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>
                <a:solidFill>
                  <a:srgbClr val="255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Mortgage - 30-year fixed rate loan</a:t>
            </a:r>
          </a:p>
          <a:p>
            <a:pPr marL="285750" indent="-285750">
              <a:buBlip>
                <a:blip r:embed="rId3"/>
              </a:buBlip>
            </a:pPr>
            <a:endParaRPr lang="en-US" dirty="0">
              <a:solidFill>
                <a:srgbClr val="255D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en-US" dirty="0">
                <a:solidFill>
                  <a:srgbClr val="255D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Sponsoring Partnerships and Revitalizing Communities</a:t>
            </a:r>
          </a:p>
          <a:p>
            <a:pPr marL="285750" indent="-285750">
              <a:buBlip>
                <a:blip r:embed="rId3"/>
              </a:buBlip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3"/>
              </a:buBlip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0725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4FE0E-9CCD-305F-A1EF-5B3ED159E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813A79-8AE6-DD4E-BC58-C2A3FEDDCC0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8DACFE-253B-FE95-8981-ACF340964F45}"/>
              </a:ext>
            </a:extLst>
          </p:cNvPr>
          <p:cNvSpPr txBox="1"/>
          <p:nvPr/>
        </p:nvSpPr>
        <p:spPr>
          <a:xfrm>
            <a:off x="228159" y="2031847"/>
            <a:ext cx="4251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Virginia Housing </a:t>
            </a:r>
          </a:p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Lending Wizard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9552A3-F75A-7716-8951-DA8F0CD62E92}"/>
              </a:ext>
            </a:extLst>
          </p:cNvPr>
          <p:cNvSpPr txBox="1"/>
          <p:nvPr/>
        </p:nvSpPr>
        <p:spPr>
          <a:xfrm>
            <a:off x="5785413" y="5866362"/>
            <a:ext cx="5200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https://lendingwizard.vhda.com/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493D3C-A05F-74F6-CEC9-5108159DA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535" y="136525"/>
            <a:ext cx="5492473" cy="549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9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9F51"/>
      </a:hlink>
      <a:folHlink>
        <a:srgbClr val="009F5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rst Time Home Buyers" id="{EAD8DDAD-B78A-40EE-933E-9BCD25C7A1E6}" vid="{0060045F-7517-4C94-A083-9434663B11A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1654</Words>
  <Application>Microsoft Office PowerPoint</Application>
  <PresentationFormat>Widescreen</PresentationFormat>
  <Paragraphs>227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System Font Regular</vt:lpstr>
      <vt:lpstr>Times New Roman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First-time Homebuyer Requirement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Virginia Housing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Pinkney, Regina</dc:creator>
  <cp:lastModifiedBy>Pinkney, Regina</cp:lastModifiedBy>
  <cp:revision>8</cp:revision>
  <cp:lastPrinted>2023-04-19T18:40:25Z</cp:lastPrinted>
  <dcterms:created xsi:type="dcterms:W3CDTF">2023-04-19T14:52:25Z</dcterms:created>
  <dcterms:modified xsi:type="dcterms:W3CDTF">2023-06-29T00:30:02Z</dcterms:modified>
</cp:coreProperties>
</file>